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922" r:id="rId2"/>
    <p:sldId id="923" r:id="rId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8CBF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08.09.2025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9F724E2-E902-4F89-ADFC-9F720B2D1E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62" b="6335"/>
          <a:stretch/>
        </p:blipFill>
        <p:spPr>
          <a:xfrm>
            <a:off x="2323143" y="2438402"/>
            <a:ext cx="2520000" cy="2268066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65F982-99A2-4322-8070-1C84A4E998F1}"/>
              </a:ext>
            </a:extLst>
          </p:cNvPr>
          <p:cNvSpPr txBox="1"/>
          <p:nvPr/>
        </p:nvSpPr>
        <p:spPr>
          <a:xfrm>
            <a:off x="183700" y="47886"/>
            <a:ext cx="9211311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Додаткові</a:t>
            </a:r>
            <a:r>
              <a:rPr lang="ru-RU" dirty="0"/>
              <a:t> </a:t>
            </a:r>
            <a:r>
              <a:rPr lang="ru-RU" dirty="0" err="1"/>
              <a:t>розміри</a:t>
            </a:r>
            <a:r>
              <a:rPr lang="ru-RU" dirty="0"/>
              <a:t> </a:t>
            </a:r>
            <a:r>
              <a:rPr lang="ru-RU" dirty="0" err="1"/>
              <a:t>паперу</a:t>
            </a:r>
            <a:r>
              <a:rPr lang="ru-RU" dirty="0"/>
              <a:t> для </a:t>
            </a:r>
            <a:r>
              <a:rPr lang="ru-RU" dirty="0" err="1"/>
              <a:t>нотаток</a:t>
            </a:r>
            <a:r>
              <a:rPr lang="ru-RU" dirty="0"/>
              <a:t> </a:t>
            </a:r>
            <a:r>
              <a:rPr lang="en-US" dirty="0" err="1"/>
              <a:t>Axent</a:t>
            </a:r>
            <a:r>
              <a:rPr lang="en-US" dirty="0"/>
              <a:t> </a:t>
            </a:r>
            <a:r>
              <a:rPr lang="ru-RU" dirty="0"/>
              <a:t>Elite "White"</a:t>
            </a:r>
            <a:endParaRPr lang="uk-UA" dirty="0"/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DED0EC64-EB13-4710-AF9C-53ADE65B8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087539"/>
              </p:ext>
            </p:extLst>
          </p:nvPr>
        </p:nvGraphicFramePr>
        <p:xfrm>
          <a:off x="270757" y="4977933"/>
          <a:ext cx="11205882" cy="15829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0236">
                  <a:extLst>
                    <a:ext uri="{9D8B030D-6E8A-4147-A177-3AD203B41FA5}">
                      <a16:colId xmlns:a16="http://schemas.microsoft.com/office/drawing/2014/main" val="195318741"/>
                    </a:ext>
                  </a:extLst>
                </a:gridCol>
                <a:gridCol w="1541929">
                  <a:extLst>
                    <a:ext uri="{9D8B030D-6E8A-4147-A177-3AD203B41FA5}">
                      <a16:colId xmlns:a16="http://schemas.microsoft.com/office/drawing/2014/main" val="658208050"/>
                    </a:ext>
                  </a:extLst>
                </a:gridCol>
                <a:gridCol w="1681271">
                  <a:extLst>
                    <a:ext uri="{9D8B030D-6E8A-4147-A177-3AD203B41FA5}">
                      <a16:colId xmlns:a16="http://schemas.microsoft.com/office/drawing/2014/main" val="3886132278"/>
                    </a:ext>
                  </a:extLst>
                </a:gridCol>
                <a:gridCol w="2343882">
                  <a:extLst>
                    <a:ext uri="{9D8B030D-6E8A-4147-A177-3AD203B41FA5}">
                      <a16:colId xmlns:a16="http://schemas.microsoft.com/office/drawing/2014/main" val="1836856261"/>
                    </a:ext>
                  </a:extLst>
                </a:gridCol>
                <a:gridCol w="1389889">
                  <a:extLst>
                    <a:ext uri="{9D8B030D-6E8A-4147-A177-3AD203B41FA5}">
                      <a16:colId xmlns:a16="http://schemas.microsoft.com/office/drawing/2014/main" val="929812618"/>
                    </a:ext>
                  </a:extLst>
                </a:gridCol>
                <a:gridCol w="1510805">
                  <a:extLst>
                    <a:ext uri="{9D8B030D-6E8A-4147-A177-3AD203B41FA5}">
                      <a16:colId xmlns:a16="http://schemas.microsoft.com/office/drawing/2014/main" val="3385615352"/>
                    </a:ext>
                  </a:extLst>
                </a:gridCol>
                <a:gridCol w="1527870">
                  <a:extLst>
                    <a:ext uri="{9D8B030D-6E8A-4147-A177-3AD203B41FA5}">
                      <a16:colId xmlns:a16="http://schemas.microsoft.com/office/drawing/2014/main" val="3145524785"/>
                    </a:ext>
                  </a:extLst>
                </a:gridCol>
              </a:tblGrid>
              <a:tr h="379072"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Артикул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Розмір, мм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Властивості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Мін. відвантаж.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Упаковка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РРЦ, грн.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1769405"/>
                  </a:ext>
                </a:extLst>
              </a:tr>
              <a:tr h="30097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74116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8041-A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80х80х30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непроклеєний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1/84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48,80</a:t>
                      </a:r>
                    </a:p>
                  </a:txBody>
                  <a:tcPr marL="9525" marR="857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78622354"/>
                  </a:ext>
                </a:extLst>
              </a:tr>
              <a:tr h="30097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74117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8043-A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80х80х50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непроклеєний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1/48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64,80</a:t>
                      </a:r>
                    </a:p>
                  </a:txBody>
                  <a:tcPr marL="9525" marR="857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5782532"/>
                  </a:ext>
                </a:extLst>
              </a:tr>
              <a:tr h="30097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74118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8045-A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90х90х50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непроклеєний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1/60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74,40</a:t>
                      </a:r>
                    </a:p>
                  </a:txBody>
                  <a:tcPr marL="9525" marR="857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4513618"/>
                  </a:ext>
                </a:extLst>
              </a:tr>
              <a:tr h="30097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74119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8047-A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90х90х90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непроклеєний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1/36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128,00</a:t>
                      </a:r>
                    </a:p>
                  </a:txBody>
                  <a:tcPr marL="9525" marR="857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19716145"/>
                  </a:ext>
                </a:extLst>
              </a:tr>
            </a:tbl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A69B53-9EBA-4919-9428-FC2E76002A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000" b="12161"/>
          <a:stretch/>
        </p:blipFill>
        <p:spPr>
          <a:xfrm>
            <a:off x="147840" y="887508"/>
            <a:ext cx="2520000" cy="19363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C807DE1-F5CF-45ED-90EB-7A39F9E70760}"/>
              </a:ext>
            </a:extLst>
          </p:cNvPr>
          <p:cNvSpPr txBox="1"/>
          <p:nvPr/>
        </p:nvSpPr>
        <p:spPr>
          <a:xfrm>
            <a:off x="5281683" y="861486"/>
            <a:ext cx="6746018" cy="31906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400" dirty="0"/>
              <a:t>Папір для нотаток </a:t>
            </a:r>
            <a:r>
              <a:rPr lang="en-US" sz="1400" dirty="0" err="1"/>
              <a:t>Axent</a:t>
            </a:r>
            <a:r>
              <a:rPr lang="en-US" sz="1400" dirty="0"/>
              <a:t> Elite "White" </a:t>
            </a:r>
            <a:r>
              <a:rPr lang="en-US" sz="1400" b="0" dirty="0"/>
              <a:t>– </a:t>
            </a:r>
            <a:r>
              <a:rPr lang="uk-UA" sz="1400" b="0" dirty="0"/>
              <a:t>просте рішення для ваших щоденних завдань</a:t>
            </a:r>
            <a:r>
              <a:rPr lang="en-US" sz="1400" b="0" dirty="0"/>
              <a:t>.</a:t>
            </a:r>
          </a:p>
          <a:p>
            <a:r>
              <a:rPr lang="uk-UA" sz="1400" dirty="0"/>
              <a:t>Папір для нотаток </a:t>
            </a:r>
            <a:r>
              <a:rPr lang="uk-UA" sz="1400" b="0" dirty="0"/>
              <a:t>– це надійний помічник у роботі, навчанні чи організації особистих справ.</a:t>
            </a:r>
            <a:r>
              <a:rPr lang="en-US" sz="1400" b="0" dirty="0"/>
              <a:t> </a:t>
            </a:r>
          </a:p>
          <a:p>
            <a:r>
              <a:rPr lang="uk-UA" sz="1400" dirty="0"/>
              <a:t>Зручно фіксуйте важливе </a:t>
            </a:r>
            <a:r>
              <a:rPr lang="uk-UA" sz="1400" b="0" dirty="0"/>
              <a:t>– щоб жодне завдання чи ідея не залишилися поза увагою.</a:t>
            </a:r>
            <a:endParaRPr lang="en-US" sz="1400" b="0" dirty="0"/>
          </a:p>
          <a:p>
            <a:r>
              <a:rPr lang="uk-UA" sz="1400" dirty="0"/>
              <a:t>Висока якість </a:t>
            </a:r>
            <a:r>
              <a:rPr lang="uk-UA" sz="1400" b="0" dirty="0"/>
              <a:t>– офсетний папір щільністю 80 г/м² забезпечує приємне письмо та акуратний вигляд нотаток.</a:t>
            </a:r>
            <a:endParaRPr lang="en-US" sz="1400" b="0" dirty="0"/>
          </a:p>
          <a:p>
            <a:r>
              <a:rPr lang="uk-UA" sz="1400" dirty="0"/>
              <a:t>Білий колір </a:t>
            </a:r>
            <a:r>
              <a:rPr lang="uk-UA" sz="1400" b="0" dirty="0"/>
              <a:t>– не відволікає від змісту й робить записи максимально зрозумілими.</a:t>
            </a:r>
            <a:endParaRPr lang="en-US" sz="1400" b="0" dirty="0"/>
          </a:p>
          <a:p>
            <a:r>
              <a:rPr lang="uk-UA" sz="1400" b="0" dirty="0"/>
              <a:t>Завдяки цьому паперу ви завжди триматимете важливі справи під контролем.</a:t>
            </a:r>
          </a:p>
        </p:txBody>
      </p:sp>
    </p:spTree>
    <p:extLst>
      <p:ext uri="{BB962C8B-B14F-4D97-AF65-F5344CB8AC3E}">
        <p14:creationId xmlns:p14="http://schemas.microsoft.com/office/powerpoint/2010/main" val="1048316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65F982-99A2-4322-8070-1C84A4E998F1}"/>
              </a:ext>
            </a:extLst>
          </p:cNvPr>
          <p:cNvSpPr txBox="1"/>
          <p:nvPr/>
        </p:nvSpPr>
        <p:spPr>
          <a:xfrm>
            <a:off x="183700" y="38921"/>
            <a:ext cx="9955382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Додатковий розмір паперу для нотаток </a:t>
            </a:r>
            <a:r>
              <a:rPr lang="uk-UA" dirty="0" err="1"/>
              <a:t>Axent</a:t>
            </a:r>
            <a:r>
              <a:rPr lang="uk-UA" dirty="0"/>
              <a:t> серія </a:t>
            </a:r>
            <a:r>
              <a:rPr lang="uk-UA" dirty="0" err="1"/>
              <a:t>Delta</a:t>
            </a:r>
            <a:r>
              <a:rPr lang="uk-UA" dirty="0"/>
              <a:t>, білий, непроклеєний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DED0EC64-EB13-4710-AF9C-53ADE65B8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138843"/>
              </p:ext>
            </p:extLst>
          </p:nvPr>
        </p:nvGraphicFramePr>
        <p:xfrm>
          <a:off x="270757" y="5228945"/>
          <a:ext cx="11205882" cy="6800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0236">
                  <a:extLst>
                    <a:ext uri="{9D8B030D-6E8A-4147-A177-3AD203B41FA5}">
                      <a16:colId xmlns:a16="http://schemas.microsoft.com/office/drawing/2014/main" val="195318741"/>
                    </a:ext>
                  </a:extLst>
                </a:gridCol>
                <a:gridCol w="1541929">
                  <a:extLst>
                    <a:ext uri="{9D8B030D-6E8A-4147-A177-3AD203B41FA5}">
                      <a16:colId xmlns:a16="http://schemas.microsoft.com/office/drawing/2014/main" val="658208050"/>
                    </a:ext>
                  </a:extLst>
                </a:gridCol>
                <a:gridCol w="1681271">
                  <a:extLst>
                    <a:ext uri="{9D8B030D-6E8A-4147-A177-3AD203B41FA5}">
                      <a16:colId xmlns:a16="http://schemas.microsoft.com/office/drawing/2014/main" val="3886132278"/>
                    </a:ext>
                  </a:extLst>
                </a:gridCol>
                <a:gridCol w="2343882">
                  <a:extLst>
                    <a:ext uri="{9D8B030D-6E8A-4147-A177-3AD203B41FA5}">
                      <a16:colId xmlns:a16="http://schemas.microsoft.com/office/drawing/2014/main" val="1836856261"/>
                    </a:ext>
                  </a:extLst>
                </a:gridCol>
                <a:gridCol w="1389889">
                  <a:extLst>
                    <a:ext uri="{9D8B030D-6E8A-4147-A177-3AD203B41FA5}">
                      <a16:colId xmlns:a16="http://schemas.microsoft.com/office/drawing/2014/main" val="929812618"/>
                    </a:ext>
                  </a:extLst>
                </a:gridCol>
                <a:gridCol w="1510805">
                  <a:extLst>
                    <a:ext uri="{9D8B030D-6E8A-4147-A177-3AD203B41FA5}">
                      <a16:colId xmlns:a16="http://schemas.microsoft.com/office/drawing/2014/main" val="3385615352"/>
                    </a:ext>
                  </a:extLst>
                </a:gridCol>
                <a:gridCol w="1527870">
                  <a:extLst>
                    <a:ext uri="{9D8B030D-6E8A-4147-A177-3AD203B41FA5}">
                      <a16:colId xmlns:a16="http://schemas.microsoft.com/office/drawing/2014/main" val="3145524785"/>
                    </a:ext>
                  </a:extLst>
                </a:gridCol>
              </a:tblGrid>
              <a:tr h="379072"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Артикул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Розмір, мм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Властивості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Мін. відвантаж.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Упаковка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РРЦ, грн.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1769405"/>
                  </a:ext>
                </a:extLst>
              </a:tr>
              <a:tr h="300973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74120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D8049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90х90х70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непроклеєний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1/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uk-UA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93</a:t>
                      </a:r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90</a:t>
                      </a:r>
                      <a:endParaRPr lang="uk-UA" sz="12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857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78622354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2E0740-A13E-44AD-B633-0EC6A7081E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478" b="6144"/>
          <a:stretch/>
        </p:blipFill>
        <p:spPr>
          <a:xfrm>
            <a:off x="183700" y="833718"/>
            <a:ext cx="2520000" cy="215153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08218C6-F8F1-4295-982F-BC6619A1B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391" y="1891555"/>
            <a:ext cx="2520000" cy="28774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F558224-AB0F-4D10-9D18-12856ABAA362}"/>
              </a:ext>
            </a:extLst>
          </p:cNvPr>
          <p:cNvSpPr txBox="1"/>
          <p:nvPr/>
        </p:nvSpPr>
        <p:spPr>
          <a:xfrm>
            <a:off x="5549152" y="1012241"/>
            <a:ext cx="6642848" cy="24161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uk-UA" dirty="0"/>
              <a:t>Папір для нотаток</a:t>
            </a:r>
            <a:r>
              <a:rPr lang="uk-UA" b="0" dirty="0"/>
              <a:t> – надійний помічник у щоденній роботі, навчанні чи організації особистих справ.</a:t>
            </a:r>
            <a:r>
              <a:rPr lang="en-US" b="0" dirty="0"/>
              <a:t> </a:t>
            </a:r>
            <a:r>
              <a:rPr lang="uk-UA" b="0" dirty="0"/>
              <a:t>Завдяки йому ви зможете швидко записати важливу інформацію, створити нагадування чи залишити повідомлення, щоб нічого не забути.</a:t>
            </a:r>
            <a:endParaRPr lang="en-US" b="0" dirty="0"/>
          </a:p>
          <a:p>
            <a:pPr>
              <a:lnSpc>
                <a:spcPct val="150000"/>
              </a:lnSpc>
            </a:pPr>
            <a:r>
              <a:rPr lang="uk-UA" dirty="0"/>
              <a:t>Виготовлений з якісного білого офсетного паперу щільністю 60 г/м², </a:t>
            </a:r>
            <a:r>
              <a:rPr lang="uk-UA" b="0" dirty="0"/>
              <a:t>він забезпечує зручне </a:t>
            </a:r>
            <a:r>
              <a:rPr lang="uk-UA" b="0" dirty="0" err="1"/>
              <a:t>письм</a:t>
            </a:r>
            <a:r>
              <a:rPr lang="en-US" b="0" dirty="0"/>
              <a:t>o, </a:t>
            </a:r>
            <a:r>
              <a:rPr lang="uk-UA" b="0" dirty="0"/>
              <a:t>чіткість записів та охайний вигляд кожної нотатки.</a:t>
            </a:r>
          </a:p>
        </p:txBody>
      </p:sp>
    </p:spTree>
    <p:extLst>
      <p:ext uri="{BB962C8B-B14F-4D97-AF65-F5344CB8AC3E}">
        <p14:creationId xmlns:p14="http://schemas.microsoft.com/office/powerpoint/2010/main" val="20348843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11425</TotalTime>
  <Words>240</Words>
  <Application>Microsoft Office PowerPoint</Application>
  <PresentationFormat>Широкоэкранный</PresentationFormat>
  <Paragraphs>59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2339</cp:revision>
  <cp:lastPrinted>2024-09-02T11:27:54Z</cp:lastPrinted>
  <dcterms:created xsi:type="dcterms:W3CDTF">2019-03-13T13:21:03Z</dcterms:created>
  <dcterms:modified xsi:type="dcterms:W3CDTF">2025-09-08T08:43:20Z</dcterms:modified>
</cp:coreProperties>
</file>